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Average"/>
      <p:regular r:id="rId20"/>
    </p:embeddedFont>
    <p:embeddedFont>
      <p:font typeface="Oswald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verage-regular.fntdata"/><Relationship Id="rId11" Type="http://schemas.openxmlformats.org/officeDocument/2006/relationships/slide" Target="slides/slide7.xml"/><Relationship Id="rId22" Type="http://schemas.openxmlformats.org/officeDocument/2006/relationships/font" Target="fonts/Oswald-bold.fntdata"/><Relationship Id="rId10" Type="http://schemas.openxmlformats.org/officeDocument/2006/relationships/slide" Target="slides/slide6.xml"/><Relationship Id="rId21" Type="http://schemas.openxmlformats.org/officeDocument/2006/relationships/font" Target="fonts/Oswald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174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2525" y="0"/>
            <a:ext cx="10287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182717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Residual Neural Networks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venir"/>
                <a:ea typeface="Avenir"/>
                <a:cs typeface="Avenir"/>
                <a:sym typeface="Avenir"/>
              </a:rPr>
              <a:t>2 output : 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3">
            <a:alphaModFix/>
          </a:blip>
          <a:srcRect b="-3052" l="15257" r="56585" t="22523"/>
          <a:stretch/>
        </p:blipFill>
        <p:spPr>
          <a:xfrm>
            <a:off x="1001125" y="1846525"/>
            <a:ext cx="1524700" cy="245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 rotWithShape="1">
          <a:blip r:embed="rId4">
            <a:alphaModFix/>
          </a:blip>
          <a:srcRect b="17338" l="16645" r="36727" t="31395"/>
          <a:stretch/>
        </p:blipFill>
        <p:spPr>
          <a:xfrm rot="5400000">
            <a:off x="2077958" y="2294384"/>
            <a:ext cx="2347676" cy="145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 rotWithShape="1">
          <a:blip r:embed="rId5">
            <a:alphaModFix/>
          </a:blip>
          <a:srcRect b="38434" l="11456" r="56587" t="41251"/>
          <a:stretch/>
        </p:blipFill>
        <p:spPr>
          <a:xfrm>
            <a:off x="4009625" y="1846525"/>
            <a:ext cx="3063424" cy="109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 rotWithShape="1">
          <a:blip r:embed="rId5">
            <a:alphaModFix/>
          </a:blip>
          <a:srcRect b="37696" l="42791" r="25936" t="41389"/>
          <a:stretch/>
        </p:blipFill>
        <p:spPr>
          <a:xfrm>
            <a:off x="4009625" y="2989700"/>
            <a:ext cx="3063424" cy="120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11700" y="174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Neural network in MCTS</a:t>
            </a:r>
            <a:endParaRPr/>
          </a:p>
        </p:txBody>
      </p:sp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 b="0" l="30307" r="6565" t="22408"/>
          <a:stretch/>
        </p:blipFill>
        <p:spPr>
          <a:xfrm>
            <a:off x="1685750" y="865162"/>
            <a:ext cx="5772500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311700" y="174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How Residual neural networks Learn ?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fr">
                <a:solidFill>
                  <a:srgbClr val="FFFFFF"/>
                </a:solidFill>
              </a:rPr>
              <a:t>1600 simulations for a moove</a:t>
            </a:r>
            <a:br>
              <a:rPr lang="fr">
                <a:solidFill>
                  <a:srgbClr val="FFFFFF"/>
                </a:solidFill>
              </a:rPr>
            </a:br>
            <a:r>
              <a:rPr lang="fr">
                <a:solidFill>
                  <a:srgbClr val="FFFFFF"/>
                </a:solidFill>
              </a:rPr>
              <a:t>25000 games against itself =&gt; Training site </a:t>
            </a:r>
            <a:br>
              <a:rPr lang="fr">
                <a:solidFill>
                  <a:srgbClr val="FFFFFF"/>
                </a:solidFill>
              </a:rPr>
            </a:br>
            <a:r>
              <a:rPr lang="fr">
                <a:solidFill>
                  <a:srgbClr val="FFFFFF"/>
                </a:solidFill>
              </a:rPr>
              <a:t>1000 training loops : 2048 positions takes randomly in 500 000 games =&gt; Train</a:t>
            </a:r>
            <a:br>
              <a:rPr lang="fr">
                <a:solidFill>
                  <a:srgbClr val="FFFFFF"/>
                </a:solidFill>
              </a:rPr>
            </a:br>
            <a:r>
              <a:rPr lang="fr">
                <a:solidFill>
                  <a:srgbClr val="FFFFFF"/>
                </a:solidFill>
              </a:rPr>
              <a:t>400 games against between the latest best neural network =&gt; Evaluate</a:t>
            </a:r>
            <a:br>
              <a:rPr lang="fr">
                <a:solidFill>
                  <a:srgbClr val="FFFFFF"/>
                </a:solidFill>
              </a:rPr>
            </a:br>
            <a:r>
              <a:rPr lang="fr">
                <a:solidFill>
                  <a:srgbClr val="FFFFFF"/>
                </a:solidFill>
              </a:rPr>
              <a:t>if the new neural network is better than the previous one he becomes the best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311700" y="174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How many GPU ?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Learning </a:t>
            </a:r>
            <a:r>
              <a:rPr lang="fr">
                <a:solidFill>
                  <a:srgbClr val="FFFFFF"/>
                </a:solidFill>
              </a:rPr>
              <a:t>:</a:t>
            </a:r>
            <a:br>
              <a:rPr lang="fr">
                <a:solidFill>
                  <a:srgbClr val="FFFFFF"/>
                </a:solidFill>
              </a:rPr>
            </a:br>
            <a:r>
              <a:rPr lang="fr">
                <a:solidFill>
                  <a:srgbClr val="FFFFFF"/>
                </a:solidFill>
              </a:rPr>
              <a:t>19 CPU</a:t>
            </a:r>
            <a:br>
              <a:rPr lang="fr">
                <a:solidFill>
                  <a:srgbClr val="FFFFFF"/>
                </a:solidFill>
              </a:rPr>
            </a:br>
            <a:r>
              <a:rPr lang="fr">
                <a:solidFill>
                  <a:srgbClr val="FFFFFF"/>
                </a:solidFill>
              </a:rPr>
              <a:t>64 GPU </a:t>
            </a:r>
            <a:endParaRPr>
              <a:solidFill>
                <a:srgbClr val="FFFFFF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fr">
                <a:solidFill>
                  <a:srgbClr val="FFFFFF"/>
                </a:solidFill>
              </a:rPr>
              <a:t>Inference :</a:t>
            </a:r>
            <a:br>
              <a:rPr lang="fr">
                <a:solidFill>
                  <a:srgbClr val="FFFFFF"/>
                </a:solidFill>
              </a:rPr>
            </a:br>
            <a:r>
              <a:rPr lang="fr">
                <a:solidFill>
                  <a:srgbClr val="FFFFFF"/>
                </a:solidFill>
              </a:rPr>
              <a:t>4 TPU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75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/>
        </p:nvSpPr>
        <p:spPr>
          <a:xfrm>
            <a:off x="538800" y="4235500"/>
            <a:ext cx="76284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https://applied-data.science/static/main/res/alpha_go_zero_cheat_sheet.png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9275" y="821850"/>
            <a:ext cx="3579351" cy="322142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>
            <p:ph type="title"/>
          </p:nvPr>
        </p:nvSpPr>
        <p:spPr>
          <a:xfrm>
            <a:off x="311700" y="174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ALPHAGO ZERO CHEAT SHEET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idx="4294967295" type="ctrTitle"/>
          </p:nvPr>
        </p:nvSpPr>
        <p:spPr>
          <a:xfrm>
            <a:off x="630999" y="1118200"/>
            <a:ext cx="7962000" cy="26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Avenir"/>
              <a:buAutoNum type="arabicParenR"/>
            </a:pPr>
            <a:r>
              <a:rPr lang="fr">
                <a:latin typeface="Avenir"/>
                <a:ea typeface="Avenir"/>
                <a:cs typeface="Avenir"/>
                <a:sym typeface="Avenir"/>
              </a:rPr>
              <a:t>MDP 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Avenir"/>
              <a:buAutoNum type="arabicParenR"/>
            </a:pPr>
            <a:r>
              <a:rPr lang="fr">
                <a:latin typeface="Avenir"/>
                <a:ea typeface="Avenir"/>
                <a:cs typeface="Avenir"/>
                <a:sym typeface="Avenir"/>
              </a:rPr>
              <a:t>MCTS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Avenir"/>
              <a:buAutoNum type="arabicParenR"/>
            </a:pPr>
            <a:r>
              <a:rPr lang="fr">
                <a:latin typeface="Avenir"/>
                <a:ea typeface="Avenir"/>
                <a:cs typeface="Avenir"/>
                <a:sym typeface="Avenir"/>
              </a:rPr>
              <a:t>Q-Learning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Avenir"/>
              <a:buAutoNum type="arabicParenR"/>
            </a:pPr>
            <a:r>
              <a:rPr lang="fr">
                <a:latin typeface="Avenir"/>
                <a:ea typeface="Avenir"/>
                <a:cs typeface="Avenir"/>
                <a:sym typeface="Avenir"/>
              </a:rPr>
              <a:t>Residual neural networks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11700" y="174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du MDP</a:t>
            </a:r>
            <a:endParaRPr/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311700" y="174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Monte Carlo Tree Search</a:t>
            </a:r>
            <a:endParaRPr/>
          </a:p>
        </p:txBody>
      </p:sp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00" y="1634325"/>
            <a:ext cx="8841201" cy="295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311700" y="174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Monte Carlo Tree Search</a:t>
            </a:r>
            <a:endParaRPr/>
          </a:p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1378500" y="4733875"/>
            <a:ext cx="8520600" cy="4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source : https://www.youtube.com/watch?v=UXW2yZndl7U&amp;t=127s</a:t>
            </a:r>
            <a:endParaRPr/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9500" y="1105925"/>
            <a:ext cx="6639176" cy="373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311700" y="174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77300"/>
            <a:ext cx="9144000" cy="6929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311700" y="174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Q-learning</a:t>
            </a:r>
            <a:endParaRPr/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5638" y="1152475"/>
            <a:ext cx="3472724" cy="382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311700" y="174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Residual Neural Networks</a:t>
            </a:r>
            <a:endParaRPr/>
          </a:p>
        </p:txBody>
      </p:sp>
      <p:pic>
        <p:nvPicPr>
          <p:cNvPr id="102" name="Shape 102"/>
          <p:cNvPicPr preferRelativeResize="0"/>
          <p:nvPr/>
        </p:nvPicPr>
        <p:blipFill rotWithShape="1">
          <a:blip r:embed="rId3">
            <a:alphaModFix/>
          </a:blip>
          <a:srcRect b="-3016" l="-5426" r="6582" t="766"/>
          <a:stretch/>
        </p:blipFill>
        <p:spPr>
          <a:xfrm>
            <a:off x="297150" y="1078950"/>
            <a:ext cx="8092501" cy="3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11700" y="174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Residual Neural Networks</a:t>
            </a:r>
            <a:endParaRPr/>
          </a:p>
        </p:txBody>
      </p:sp>
      <p:sp>
        <p:nvSpPr>
          <p:cNvPr id="108" name="Shape 108"/>
          <p:cNvSpPr txBox="1"/>
          <p:nvPr/>
        </p:nvSpPr>
        <p:spPr>
          <a:xfrm>
            <a:off x="3853500" y="2263200"/>
            <a:ext cx="52905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1) To accelerate the speed of training of the deep networks</a:t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2) Instead of widen the network, increasing depth of the network results in less extra parameters</a:t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3) Reducing the effect of Vanishing Gradient Problem</a:t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4) Obtaining higher accuracy in network performance especially in Image Classification</a:t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50" y="1142575"/>
            <a:ext cx="262364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